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61"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664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0CBE839C-F932-4633-8C6F-83D6C8D024EC}" type="datetimeFigureOut">
              <a:rPr lang="en-US" smtClean="0"/>
              <a:t>4/13/2021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77942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124614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07674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269179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32740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788572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507320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363025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2915157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405482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BE839C-F932-4633-8C6F-83D6C8D024EC}" type="datetimeFigureOut">
              <a:rPr lang="en-US" smtClean="0"/>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43260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BE839C-F932-4633-8C6F-83D6C8D024EC}" type="datetimeFigureOut">
              <a:rPr lang="en-US" smtClean="0"/>
              <a:t>4/13/2021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1786316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BE839C-F932-4633-8C6F-83D6C8D024EC}" type="datetimeFigureOut">
              <a:rPr lang="en-US" smtClean="0"/>
              <a:t>4/13/2021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827306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BE839C-F932-4633-8C6F-83D6C8D024EC}" type="datetimeFigureOut">
              <a:rPr lang="en-US" smtClean="0"/>
              <a:t>4/13/2021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921268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BE839C-F932-4633-8C6F-83D6C8D024EC}" type="datetimeFigureOut">
              <a:rPr lang="en-US" smtClean="0"/>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191707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BE839C-F932-4633-8C6F-83D6C8D024EC}" type="datetimeFigureOut">
              <a:rPr lang="en-US" smtClean="0"/>
              <a:t>4/13/2021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423494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0CBE839C-F932-4633-8C6F-83D6C8D024EC}" type="datetimeFigureOut">
              <a:rPr lang="en-US" smtClean="0"/>
              <a:t>4/13/2021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15FC21C-99EA-40C9-BCA0-0D3968036663}" type="slidenum">
              <a:rPr lang="en-US" smtClean="0"/>
              <a:t>‹#›</a:t>
            </a:fld>
            <a:endParaRPr lang="en-US"/>
          </a:p>
        </p:txBody>
      </p:sp>
    </p:spTree>
    <p:extLst>
      <p:ext uri="{BB962C8B-B14F-4D97-AF65-F5344CB8AC3E}">
        <p14:creationId xmlns:p14="http://schemas.microsoft.com/office/powerpoint/2010/main" val="22717524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hyperlink" Target="https://github.com/bgaggainpali/bgaggainpali_DSC680"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hyperlink" Target="https://towardsdatascience.com/predict-loan-eligibility-using-machine-learning-models-7a14ef904057" TargetMode="External"/><Relationship Id="rId3" Type="http://schemas.openxmlformats.org/officeDocument/2006/relationships/slideLayout" Target="../slideLayouts/slideLayout7.xml"/><Relationship Id="rId7" Type="http://schemas.openxmlformats.org/officeDocument/2006/relationships/hyperlink" Target="https://medium.com/@rahulshuklawork/prediction-of-loan-approval-with-machine-learning-539cbd2aad31" TargetMode="Externa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ersc.org/journals/index.php/IJAST/article/view/460" TargetMode="External"/><Relationship Id="rId5" Type="http://schemas.openxmlformats.org/officeDocument/2006/relationships/hyperlink" Target="https://ieeexplore.ieee.org/abstract/document/9155614" TargetMode="External"/><Relationship Id="rId4" Type="http://schemas.openxmlformats.org/officeDocument/2006/relationships/hyperlink" Target="https://www.iosrjournals.org/iosr-jce/papers/conf.15013/Volume%203/4.%2018-21.pdf?id=7557" TargetMode="Externa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hyperlink" Target="https://www.kaggle.com/premptk/loan-approval-prediction-model/data?select=LoanApprovalPrediction.csv"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nk Loan Approval Analysis using Machine Learning | Data Science - YouTube">
            <a:extLst>
              <a:ext uri="{FF2B5EF4-FFF2-40B4-BE49-F238E27FC236}">
                <a16:creationId xmlns:a16="http://schemas.microsoft.com/office/drawing/2014/main" id="{ED79C87B-F089-4AA6-B20E-FE8F72626A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24" y="675249"/>
            <a:ext cx="10452297" cy="39336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FFFDE7-289C-4571-AA2E-1F99D03859CF}"/>
              </a:ext>
            </a:extLst>
          </p:cNvPr>
          <p:cNvSpPr txBox="1"/>
          <p:nvPr/>
        </p:nvSpPr>
        <p:spPr>
          <a:xfrm>
            <a:off x="815925" y="5064364"/>
            <a:ext cx="5542671" cy="923330"/>
          </a:xfrm>
          <a:prstGeom prst="rect">
            <a:avLst/>
          </a:prstGeom>
          <a:noFill/>
        </p:spPr>
        <p:txBody>
          <a:bodyPr wrap="square" rtlCol="0">
            <a:spAutoFit/>
          </a:bodyPr>
          <a:lstStyle/>
          <a:p>
            <a:r>
              <a:rPr lang="en-US" dirty="0"/>
              <a:t>Bhargava Gaggainpali </a:t>
            </a:r>
          </a:p>
          <a:p>
            <a:r>
              <a:rPr lang="en-US" dirty="0"/>
              <a:t>DSC680 - Applied Data Science </a:t>
            </a:r>
          </a:p>
          <a:p>
            <a:r>
              <a:rPr lang="en-US" dirty="0" err="1">
                <a:hlinkClick r:id="rId5"/>
              </a:rPr>
              <a:t>bgaggainpali</a:t>
            </a:r>
            <a:r>
              <a:rPr lang="en-US" dirty="0">
                <a:hlinkClick r:id="rId5"/>
              </a:rPr>
              <a:t>/bgaggainpali_DSC680 · GitHub</a:t>
            </a:r>
            <a:endParaRPr lang="en-US" dirty="0"/>
          </a:p>
        </p:txBody>
      </p:sp>
      <p:pic>
        <p:nvPicPr>
          <p:cNvPr id="7" name="Audio 6">
            <a:hlinkClick r:id="" action="ppaction://media"/>
            <a:extLst>
              <a:ext uri="{FF2B5EF4-FFF2-40B4-BE49-F238E27FC236}">
                <a16:creationId xmlns:a16="http://schemas.microsoft.com/office/drawing/2014/main" id="{9C56FAA1-EBEB-4237-86B6-4C8C6C78E2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09938573"/>
      </p:ext>
    </p:extLst>
  </p:cSld>
  <p:clrMapOvr>
    <a:masterClrMapping/>
  </p:clrMapOvr>
  <mc:AlternateContent xmlns:mc="http://schemas.openxmlformats.org/markup-compatibility/2006">
    <mc:Choice xmlns:p14="http://schemas.microsoft.com/office/powerpoint/2010/main" Requires="p14">
      <p:transition spd="slow" p14:dur="2000" advTm="14150"/>
    </mc:Choice>
    <mc:Fallback>
      <p:transition spd="slow" advTm="14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Observations</a:t>
            </a:r>
          </a:p>
        </p:txBody>
      </p:sp>
      <p:sp>
        <p:nvSpPr>
          <p:cNvPr id="5" name="TextBox 4">
            <a:extLst>
              <a:ext uri="{FF2B5EF4-FFF2-40B4-BE49-F238E27FC236}">
                <a16:creationId xmlns:a16="http://schemas.microsoft.com/office/drawing/2014/main" id="{17F00499-E406-4075-A914-3C2B4B761019}"/>
              </a:ext>
            </a:extLst>
          </p:cNvPr>
          <p:cNvSpPr txBox="1"/>
          <p:nvPr/>
        </p:nvSpPr>
        <p:spPr>
          <a:xfrm>
            <a:off x="1151205" y="1477103"/>
            <a:ext cx="10426505" cy="3416320"/>
          </a:xfrm>
          <a:prstGeom prst="rect">
            <a:avLst/>
          </a:prstGeom>
          <a:noFill/>
        </p:spPr>
        <p:txBody>
          <a:bodyPr wrap="square" rtlCol="0">
            <a:spAutoFit/>
          </a:bodyPr>
          <a:lstStyle/>
          <a:p>
            <a:pPr marL="342900" indent="-342900">
              <a:buFont typeface="+mj-lt"/>
              <a:buAutoNum type="arabicPeriod"/>
            </a:pPr>
            <a:r>
              <a:rPr lang="en-US" dirty="0"/>
              <a:t>Gender: There are around 300 Men and 100+ Women in the dataset.</a:t>
            </a:r>
          </a:p>
          <a:p>
            <a:pPr marL="342900" indent="-342900">
              <a:buFont typeface="+mj-lt"/>
              <a:buAutoNum type="arabicPeriod"/>
            </a:pPr>
            <a:r>
              <a:rPr lang="en-US" dirty="0"/>
              <a:t>Marital Status: Around 65% of the population in the dataset is Marred.  Also, married applicants are more likely to be granted loans.</a:t>
            </a:r>
          </a:p>
          <a:p>
            <a:pPr marL="342900" indent="-342900">
              <a:buFont typeface="+mj-lt"/>
              <a:buAutoNum type="arabicPeriod"/>
            </a:pPr>
            <a:r>
              <a:rPr lang="en-US" dirty="0"/>
              <a:t>Dependents: Most of the loan applicants have zero dependents and are also likely to accepted for loan.</a:t>
            </a:r>
          </a:p>
          <a:p>
            <a:pPr marL="342900" indent="-342900">
              <a:buFont typeface="+mj-lt"/>
              <a:buAutoNum type="arabicPeriod"/>
            </a:pPr>
            <a:r>
              <a:rPr lang="en-US" dirty="0"/>
              <a:t>Education: About 80% of the population is Graduate and graduates have higher probability of loan approval</a:t>
            </a:r>
          </a:p>
          <a:p>
            <a:pPr marL="342900" indent="-342900">
              <a:buFont typeface="+mj-lt"/>
              <a:buAutoNum type="arabicPeriod"/>
            </a:pPr>
            <a:r>
              <a:rPr lang="en-US" dirty="0"/>
              <a:t>Employment: 80% of population are not self employed.</a:t>
            </a:r>
          </a:p>
          <a:p>
            <a:pPr marL="342900" indent="-342900">
              <a:buFont typeface="+mj-lt"/>
              <a:buAutoNum type="arabicPeriod"/>
            </a:pPr>
            <a:r>
              <a:rPr lang="en-US" dirty="0"/>
              <a:t>Property Area: Majority applicants are from Semi-urban and also likely to be granted loans.</a:t>
            </a:r>
          </a:p>
          <a:p>
            <a:pPr marL="342900" indent="-342900">
              <a:buFont typeface="+mj-lt"/>
              <a:buAutoNum type="arabicPeriod"/>
            </a:pPr>
            <a:r>
              <a:rPr lang="en-US" dirty="0" err="1"/>
              <a:t>Credit_History</a:t>
            </a:r>
            <a:r>
              <a:rPr lang="en-US" dirty="0"/>
              <a:t>: Applicants with credit history are far more likely to be accepted.</a:t>
            </a:r>
          </a:p>
          <a:p>
            <a:pPr marL="342900" indent="-342900">
              <a:buFont typeface="+mj-lt"/>
              <a:buAutoNum type="arabicPeriod"/>
            </a:pPr>
            <a:r>
              <a:rPr lang="en-US" dirty="0"/>
              <a:t>Loan Amount Term: Majority of the loans taken are for 360 Months (30 years).</a:t>
            </a:r>
          </a:p>
        </p:txBody>
      </p:sp>
      <p:pic>
        <p:nvPicPr>
          <p:cNvPr id="3" name="Audio 2">
            <a:hlinkClick r:id="" action="ppaction://media"/>
            <a:extLst>
              <a:ext uri="{FF2B5EF4-FFF2-40B4-BE49-F238E27FC236}">
                <a16:creationId xmlns:a16="http://schemas.microsoft.com/office/drawing/2014/main" id="{C8BE9A00-E17B-4653-8EDF-07DA1C7C0E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0953050"/>
      </p:ext>
    </p:extLst>
  </p:cSld>
  <p:clrMapOvr>
    <a:masterClrMapping/>
  </p:clrMapOvr>
  <mc:AlternateContent xmlns:mc="http://schemas.openxmlformats.org/markup-compatibility/2006">
    <mc:Choice xmlns:p14="http://schemas.microsoft.com/office/powerpoint/2010/main" Requires="p14">
      <p:transition spd="slow" p14:dur="2000" advTm="77773"/>
    </mc:Choice>
    <mc:Fallback>
      <p:transition spd="slow" advTm="77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Distribution of Annual Income</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Income distribution is right-skewed, most of the applicant's annual income is below $20000.</a:t>
            </a:r>
          </a:p>
        </p:txBody>
      </p:sp>
      <p:pic>
        <p:nvPicPr>
          <p:cNvPr id="6" name="Picture 5">
            <a:extLst>
              <a:ext uri="{FF2B5EF4-FFF2-40B4-BE49-F238E27FC236}">
                <a16:creationId xmlns:a16="http://schemas.microsoft.com/office/drawing/2014/main" id="{89BA234E-FAEA-4332-8E34-A5EDECDA868F}"/>
              </a:ext>
            </a:extLst>
          </p:cNvPr>
          <p:cNvPicPr>
            <a:picLocks noChangeAspect="1"/>
          </p:cNvPicPr>
          <p:nvPr/>
        </p:nvPicPr>
        <p:blipFill>
          <a:blip r:embed="rId4"/>
          <a:stretch>
            <a:fillRect/>
          </a:stretch>
        </p:blipFill>
        <p:spPr>
          <a:xfrm>
            <a:off x="3030707" y="2102027"/>
            <a:ext cx="6667500" cy="3867150"/>
          </a:xfrm>
          <a:prstGeom prst="rect">
            <a:avLst/>
          </a:prstGeom>
        </p:spPr>
      </p:pic>
      <p:pic>
        <p:nvPicPr>
          <p:cNvPr id="3" name="Audio 2">
            <a:hlinkClick r:id="" action="ppaction://media"/>
            <a:extLst>
              <a:ext uri="{FF2B5EF4-FFF2-40B4-BE49-F238E27FC236}">
                <a16:creationId xmlns:a16="http://schemas.microsoft.com/office/drawing/2014/main" id="{CE1C395E-4212-4498-AF30-2ACF53A28A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95862701"/>
      </p:ext>
    </p:extLst>
  </p:cSld>
  <p:clrMapOvr>
    <a:masterClrMapping/>
  </p:clrMapOvr>
  <mc:AlternateContent xmlns:mc="http://schemas.openxmlformats.org/markup-compatibility/2006">
    <mc:Choice xmlns:p14="http://schemas.microsoft.com/office/powerpoint/2010/main" Requires="p14">
      <p:transition spd="slow" p14:dur="2000" advTm="24460"/>
    </mc:Choice>
    <mc:Fallback>
      <p:transition spd="slow" advTm="24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Outlier Detection</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From the above boxplot, it’s clear that there are outliers in the data, it is due to income disparity in the society.</a:t>
            </a:r>
          </a:p>
        </p:txBody>
      </p:sp>
      <p:pic>
        <p:nvPicPr>
          <p:cNvPr id="5" name="Picture 4">
            <a:extLst>
              <a:ext uri="{FF2B5EF4-FFF2-40B4-BE49-F238E27FC236}">
                <a16:creationId xmlns:a16="http://schemas.microsoft.com/office/drawing/2014/main" id="{F45BC8E6-D837-485B-B97C-A6230575CA86}"/>
              </a:ext>
            </a:extLst>
          </p:cNvPr>
          <p:cNvPicPr>
            <a:picLocks noChangeAspect="1"/>
          </p:cNvPicPr>
          <p:nvPr/>
        </p:nvPicPr>
        <p:blipFill>
          <a:blip r:embed="rId4"/>
          <a:stretch>
            <a:fillRect/>
          </a:stretch>
        </p:blipFill>
        <p:spPr>
          <a:xfrm>
            <a:off x="855934" y="2384369"/>
            <a:ext cx="10721776" cy="3523581"/>
          </a:xfrm>
          <a:prstGeom prst="rect">
            <a:avLst/>
          </a:prstGeom>
        </p:spPr>
      </p:pic>
      <p:pic>
        <p:nvPicPr>
          <p:cNvPr id="3" name="Audio 2">
            <a:hlinkClick r:id="" action="ppaction://media"/>
            <a:extLst>
              <a:ext uri="{FF2B5EF4-FFF2-40B4-BE49-F238E27FC236}">
                <a16:creationId xmlns:a16="http://schemas.microsoft.com/office/drawing/2014/main" id="{7F522DEA-C1F4-4E2D-980F-C22F63EDC6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72263715"/>
      </p:ext>
    </p:extLst>
  </p:cSld>
  <p:clrMapOvr>
    <a:masterClrMapping/>
  </p:clrMapOvr>
  <mc:AlternateContent xmlns:mc="http://schemas.openxmlformats.org/markup-compatibility/2006">
    <mc:Choice xmlns:p14="http://schemas.microsoft.com/office/powerpoint/2010/main" Requires="p14">
      <p:transition spd="slow" p14:dur="2000" advTm="21720"/>
    </mc:Choice>
    <mc:Fallback>
      <p:transition spd="slow" advTm="2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Predictive Models</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Four models build are built using Logistic Regression, Random forest, Naïve Bayes &amp; SVM.</a:t>
            </a:r>
          </a:p>
        </p:txBody>
      </p:sp>
      <p:pic>
        <p:nvPicPr>
          <p:cNvPr id="6" name="Picture 5">
            <a:extLst>
              <a:ext uri="{FF2B5EF4-FFF2-40B4-BE49-F238E27FC236}">
                <a16:creationId xmlns:a16="http://schemas.microsoft.com/office/drawing/2014/main" id="{6F8962BE-219D-4D56-AB23-49ED01908C16}"/>
              </a:ext>
            </a:extLst>
          </p:cNvPr>
          <p:cNvPicPr/>
          <p:nvPr/>
        </p:nvPicPr>
        <p:blipFill>
          <a:blip r:embed="rId4"/>
          <a:stretch>
            <a:fillRect/>
          </a:stretch>
        </p:blipFill>
        <p:spPr>
          <a:xfrm>
            <a:off x="487680" y="2216850"/>
            <a:ext cx="5811522" cy="1212150"/>
          </a:xfrm>
          <a:prstGeom prst="rect">
            <a:avLst/>
          </a:prstGeom>
        </p:spPr>
      </p:pic>
      <p:pic>
        <p:nvPicPr>
          <p:cNvPr id="7" name="Picture 6">
            <a:extLst>
              <a:ext uri="{FF2B5EF4-FFF2-40B4-BE49-F238E27FC236}">
                <a16:creationId xmlns:a16="http://schemas.microsoft.com/office/drawing/2014/main" id="{F522125F-5D2E-4338-8F40-5E99C2CAC4FD}"/>
              </a:ext>
            </a:extLst>
          </p:cNvPr>
          <p:cNvPicPr>
            <a:picLocks noChangeAspect="1"/>
          </p:cNvPicPr>
          <p:nvPr/>
        </p:nvPicPr>
        <p:blipFill>
          <a:blip r:embed="rId5"/>
          <a:stretch>
            <a:fillRect/>
          </a:stretch>
        </p:blipFill>
        <p:spPr>
          <a:xfrm>
            <a:off x="487679" y="4332207"/>
            <a:ext cx="5899721" cy="1477750"/>
          </a:xfrm>
          <a:prstGeom prst="rect">
            <a:avLst/>
          </a:prstGeom>
        </p:spPr>
      </p:pic>
      <p:pic>
        <p:nvPicPr>
          <p:cNvPr id="9" name="Picture 8">
            <a:extLst>
              <a:ext uri="{FF2B5EF4-FFF2-40B4-BE49-F238E27FC236}">
                <a16:creationId xmlns:a16="http://schemas.microsoft.com/office/drawing/2014/main" id="{A53B5921-6EC9-4E85-AF02-F3DE3A12871C}"/>
              </a:ext>
            </a:extLst>
          </p:cNvPr>
          <p:cNvPicPr>
            <a:picLocks noChangeAspect="1"/>
          </p:cNvPicPr>
          <p:nvPr/>
        </p:nvPicPr>
        <p:blipFill>
          <a:blip r:embed="rId6"/>
          <a:stretch>
            <a:fillRect/>
          </a:stretch>
        </p:blipFill>
        <p:spPr>
          <a:xfrm>
            <a:off x="6623427" y="2216850"/>
            <a:ext cx="5226494" cy="1904984"/>
          </a:xfrm>
          <a:prstGeom prst="rect">
            <a:avLst/>
          </a:prstGeom>
        </p:spPr>
      </p:pic>
      <p:pic>
        <p:nvPicPr>
          <p:cNvPr id="11" name="Picture 10">
            <a:extLst>
              <a:ext uri="{FF2B5EF4-FFF2-40B4-BE49-F238E27FC236}">
                <a16:creationId xmlns:a16="http://schemas.microsoft.com/office/drawing/2014/main" id="{E80E32E1-5822-4DAE-B923-E7B863A98AEE}"/>
              </a:ext>
            </a:extLst>
          </p:cNvPr>
          <p:cNvPicPr>
            <a:picLocks noChangeAspect="1"/>
          </p:cNvPicPr>
          <p:nvPr/>
        </p:nvPicPr>
        <p:blipFill>
          <a:blip r:embed="rId7"/>
          <a:stretch>
            <a:fillRect/>
          </a:stretch>
        </p:blipFill>
        <p:spPr>
          <a:xfrm>
            <a:off x="6642183" y="4332207"/>
            <a:ext cx="5226493" cy="1647481"/>
          </a:xfrm>
          <a:prstGeom prst="rect">
            <a:avLst/>
          </a:prstGeom>
        </p:spPr>
      </p:pic>
      <p:pic>
        <p:nvPicPr>
          <p:cNvPr id="3" name="Audio 2">
            <a:hlinkClick r:id="" action="ppaction://media"/>
            <a:extLst>
              <a:ext uri="{FF2B5EF4-FFF2-40B4-BE49-F238E27FC236}">
                <a16:creationId xmlns:a16="http://schemas.microsoft.com/office/drawing/2014/main" id="{AAD87F92-A0DE-41FF-9C44-9FFBB0FF374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44549243"/>
      </p:ext>
    </p:extLst>
  </p:cSld>
  <p:clrMapOvr>
    <a:masterClrMapping/>
  </p:clrMapOvr>
  <mc:AlternateContent xmlns:mc="http://schemas.openxmlformats.org/markup-compatibility/2006">
    <mc:Choice xmlns:p14="http://schemas.microsoft.com/office/powerpoint/2010/main" Requires="p14">
      <p:transition spd="slow" p14:dur="2000" advTm="54716"/>
    </mc:Choice>
    <mc:Fallback>
      <p:transition spd="slow" advTm="54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Classification Report</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Chart shows the good precision and recall values and f1score 0.860 for approved cases indicates that model is performing as expected.</a:t>
            </a:r>
          </a:p>
        </p:txBody>
      </p:sp>
      <p:pic>
        <p:nvPicPr>
          <p:cNvPr id="10" name="Picture Placeholder 5">
            <a:extLst>
              <a:ext uri="{FF2B5EF4-FFF2-40B4-BE49-F238E27FC236}">
                <a16:creationId xmlns:a16="http://schemas.microsoft.com/office/drawing/2014/main" id="{72C77EF8-AB9D-4B11-B092-AC3768306B2E}"/>
              </a:ext>
            </a:extLst>
          </p:cNvPr>
          <p:cNvPicPr>
            <a:picLocks noChangeAspect="1"/>
          </p:cNvPicPr>
          <p:nvPr/>
        </p:nvPicPr>
        <p:blipFill rotWithShape="1">
          <a:blip r:embed="rId4"/>
          <a:srcRect t="7473" b="7473"/>
          <a:stretch/>
        </p:blipFill>
        <p:spPr>
          <a:xfrm>
            <a:off x="1638299" y="2268388"/>
            <a:ext cx="8915400" cy="3854970"/>
          </a:xfrm>
          <a:prstGeom prst="rect">
            <a:avLst/>
          </a:prstGeom>
        </p:spPr>
      </p:pic>
      <p:pic>
        <p:nvPicPr>
          <p:cNvPr id="3" name="Audio 2">
            <a:hlinkClick r:id="" action="ppaction://media"/>
            <a:extLst>
              <a:ext uri="{FF2B5EF4-FFF2-40B4-BE49-F238E27FC236}">
                <a16:creationId xmlns:a16="http://schemas.microsoft.com/office/drawing/2014/main" id="{B73B1F27-9C7A-42E4-8D03-399AC93B15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3194128"/>
      </p:ext>
    </p:extLst>
  </p:cSld>
  <p:clrMapOvr>
    <a:masterClrMapping/>
  </p:clrMapOvr>
  <mc:AlternateContent xmlns:mc="http://schemas.openxmlformats.org/markup-compatibility/2006">
    <mc:Choice xmlns:p14="http://schemas.microsoft.com/office/powerpoint/2010/main" Requires="p14">
      <p:transition spd="slow" p14:dur="2000" advTm="31960"/>
    </mc:Choice>
    <mc:Fallback>
      <p:transition spd="slow" advTm="31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Feature Importance</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Above chart shows that credit history is most important factor in deciding the loan application followed by applicant income and loan amount.</a:t>
            </a:r>
          </a:p>
        </p:txBody>
      </p:sp>
      <p:pic>
        <p:nvPicPr>
          <p:cNvPr id="5" name="Picture Placeholder 5">
            <a:extLst>
              <a:ext uri="{FF2B5EF4-FFF2-40B4-BE49-F238E27FC236}">
                <a16:creationId xmlns:a16="http://schemas.microsoft.com/office/drawing/2014/main" id="{94581AA3-CC7E-4B7A-A1C7-DFB944E93DA5}"/>
              </a:ext>
            </a:extLst>
          </p:cNvPr>
          <p:cNvPicPr>
            <a:picLocks noChangeAspect="1"/>
          </p:cNvPicPr>
          <p:nvPr/>
        </p:nvPicPr>
        <p:blipFill rotWithShape="1">
          <a:blip r:embed="rId4"/>
          <a:srcRect t="3901" b="3901"/>
          <a:stretch/>
        </p:blipFill>
        <p:spPr>
          <a:xfrm>
            <a:off x="1638299" y="2440322"/>
            <a:ext cx="8915400" cy="3854970"/>
          </a:xfrm>
          <a:prstGeom prst="rect">
            <a:avLst/>
          </a:prstGeom>
        </p:spPr>
      </p:pic>
      <p:pic>
        <p:nvPicPr>
          <p:cNvPr id="3" name="Audio 2">
            <a:hlinkClick r:id="" action="ppaction://media"/>
            <a:extLst>
              <a:ext uri="{FF2B5EF4-FFF2-40B4-BE49-F238E27FC236}">
                <a16:creationId xmlns:a16="http://schemas.microsoft.com/office/drawing/2014/main" id="{DEAF521F-A062-413E-9A56-172A8E5B5A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4539332"/>
      </p:ext>
    </p:extLst>
  </p:cSld>
  <p:clrMapOvr>
    <a:masterClrMapping/>
  </p:clrMapOvr>
  <mc:AlternateContent xmlns:mc="http://schemas.openxmlformats.org/markup-compatibility/2006">
    <mc:Choice xmlns:p14="http://schemas.microsoft.com/office/powerpoint/2010/main" Requires="p14">
      <p:transition spd="slow" p14:dur="2000" advTm="54065"/>
    </mc:Choice>
    <mc:Fallback>
      <p:transition spd="slow" advTm="54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Future Analysis Questions </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6" y="2363372"/>
            <a:ext cx="9371428" cy="2308324"/>
          </a:xfrm>
          <a:prstGeom prst="rect">
            <a:avLst/>
          </a:prstGeom>
          <a:noFill/>
        </p:spPr>
        <p:txBody>
          <a:bodyPr wrap="square" rtlCol="0">
            <a:spAutoFit/>
          </a:bodyPr>
          <a:lstStyle/>
          <a:p>
            <a:r>
              <a:rPr lang="en-US" dirty="0"/>
              <a:t>I would like to continue my analysis and try to explore further to find answers to the given questions. </a:t>
            </a:r>
          </a:p>
          <a:p>
            <a:endParaRPr lang="en-US" dirty="0"/>
          </a:p>
          <a:p>
            <a:pPr marL="342900" indent="-342900">
              <a:buFont typeface="+mj-lt"/>
              <a:buAutoNum type="arabicPeriod"/>
            </a:pPr>
            <a:r>
              <a:rPr lang="en-US" dirty="0"/>
              <a:t>With the COVID situation in place, are these features still valid to predict the Loan approval process. </a:t>
            </a:r>
          </a:p>
          <a:p>
            <a:pPr marL="342900" indent="-342900">
              <a:buFont typeface="+mj-lt"/>
              <a:buAutoNum type="arabicPeriod"/>
            </a:pPr>
            <a:r>
              <a:rPr lang="en-US" dirty="0"/>
              <a:t>As with the different type of Loans like Home Loan vs Car Loan, would these features stay in common across industry. </a:t>
            </a:r>
          </a:p>
          <a:p>
            <a:pPr marL="342900" indent="-342900">
              <a:buFont typeface="+mj-lt"/>
              <a:buAutoNum type="arabicPeriod"/>
            </a:pPr>
            <a:r>
              <a:rPr lang="en-US" dirty="0"/>
              <a:t>Will the feature importance change with respect to geographic location?</a:t>
            </a:r>
          </a:p>
        </p:txBody>
      </p:sp>
      <p:pic>
        <p:nvPicPr>
          <p:cNvPr id="4" name="Audio 3">
            <a:hlinkClick r:id="" action="ppaction://media"/>
            <a:extLst>
              <a:ext uri="{FF2B5EF4-FFF2-40B4-BE49-F238E27FC236}">
                <a16:creationId xmlns:a16="http://schemas.microsoft.com/office/drawing/2014/main" id="{F035B78B-4DE9-4527-A748-8DE2019A92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08999762"/>
      </p:ext>
    </p:extLst>
  </p:cSld>
  <p:clrMapOvr>
    <a:masterClrMapping/>
  </p:clrMapOvr>
  <mc:AlternateContent xmlns:mc="http://schemas.openxmlformats.org/markup-compatibility/2006">
    <mc:Choice xmlns:p14="http://schemas.microsoft.com/office/powerpoint/2010/main" Requires="p14">
      <p:transition spd="slow" p14:dur="2000" advTm="78771"/>
    </mc:Choice>
    <mc:Fallback>
      <p:transition spd="slow" advTm="78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Reference</a:t>
            </a:r>
          </a:p>
        </p:txBody>
      </p:sp>
      <p:sp>
        <p:nvSpPr>
          <p:cNvPr id="3" name="TextBox 2">
            <a:extLst>
              <a:ext uri="{FF2B5EF4-FFF2-40B4-BE49-F238E27FC236}">
                <a16:creationId xmlns:a16="http://schemas.microsoft.com/office/drawing/2014/main" id="{AF6228EE-9003-4202-A0FD-AFA97C9C94D1}"/>
              </a:ext>
            </a:extLst>
          </p:cNvPr>
          <p:cNvSpPr txBox="1"/>
          <p:nvPr/>
        </p:nvSpPr>
        <p:spPr>
          <a:xfrm>
            <a:off x="436099" y="2236770"/>
            <a:ext cx="11605846" cy="3595793"/>
          </a:xfrm>
          <a:prstGeom prst="rect">
            <a:avLst/>
          </a:prstGeom>
          <a:noFill/>
        </p:spPr>
        <p:txBody>
          <a:bodyPr wrap="square" rtlCol="0">
            <a:spAutoFit/>
          </a:bodyPr>
          <a:lstStyle/>
          <a:p>
            <a:pPr marL="800100" marR="0" lvl="1" indent="-342900">
              <a:lnSpc>
                <a:spcPct val="106000"/>
              </a:lnSpc>
              <a:spcBef>
                <a:spcPts val="0"/>
              </a:spcBef>
              <a:spcAft>
                <a:spcPts val="0"/>
              </a:spcAft>
              <a:buFont typeface="+mj-lt"/>
              <a:buAutoNum type="arabicPeriod"/>
              <a:tabLst>
                <a:tab pos="914400" algn="l"/>
              </a:tabLst>
            </a:pPr>
            <a:r>
              <a:rPr lang="en-US" dirty="0"/>
              <a:t>Kumar Arun, Garg Ishan, Kaur </a:t>
            </a:r>
            <a:r>
              <a:rPr lang="en-US" dirty="0" err="1"/>
              <a:t>Sanmeet</a:t>
            </a:r>
            <a:r>
              <a:rPr lang="en-US" dirty="0"/>
              <a:t> – 2016 - IOSR Journal of Computer Engineering (IOSR-JCE) - Loan Approval Prediction based on Machine Learning Approach</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rPr>
              <a:t>4. 18-21.pdf (iosrjournals.org)</a:t>
            </a:r>
            <a:r>
              <a:rPr lang="en-US" dirty="0">
                <a:effectLst/>
                <a:latin typeface="Calibri" panose="020F0502020204030204" pitchFamily="34" charset="0"/>
                <a:ea typeface="Calibri" panose="020F0502020204030204" pitchFamily="34" charset="0"/>
                <a:cs typeface="Times New Roman" panose="02020603050405020304" pitchFamily="18" charset="0"/>
              </a:rPr>
              <a:t> </a:t>
            </a:r>
          </a:p>
          <a:p>
            <a:pPr marL="800100" marR="0" lvl="1" indent="-342900">
              <a:lnSpc>
                <a:spcPct val="106000"/>
              </a:lnSpc>
              <a:spcBef>
                <a:spcPts val="0"/>
              </a:spcBef>
              <a:spcAft>
                <a:spcPts val="0"/>
              </a:spcAft>
              <a:buFont typeface="+mj-lt"/>
              <a:buAutoNum type="arabicPeriod"/>
              <a:tabLst>
                <a:tab pos="914400" algn="l"/>
              </a:tabLst>
            </a:pPr>
            <a:r>
              <a:rPr lang="en-US" dirty="0"/>
              <a:t>Mohammad Ahmad Sheikh; Amit Kumar Goel; Tapas Kumar  - 2020 – IEEE </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An Approach for Prediction of Loan Approval using Machine Learning Algorithm | IEEE Conference Publication | IEEE Xplore</a:t>
            </a:r>
            <a:endPar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6000"/>
              </a:lnSpc>
              <a:spcBef>
                <a:spcPts val="0"/>
              </a:spcBef>
              <a:spcAft>
                <a:spcPts val="0"/>
              </a:spcAft>
              <a:buFont typeface="+mj-lt"/>
              <a:buAutoNum type="arabicPeriod"/>
              <a:tabLst>
                <a:tab pos="914400" algn="l"/>
              </a:tabLst>
            </a:pPr>
            <a:r>
              <a:rPr lang="en-US" dirty="0"/>
              <a:t>Rajiv Kumar, Vinod Jain, Prem Sagar Sharma, Shashank Awasthi, Gopal Jha – 2019 </a:t>
            </a:r>
            <a:r>
              <a:rPr lang="en-US" dirty="0">
                <a:effectLst/>
                <a:latin typeface="Calibri" panose="020F0502020204030204" pitchFamily="34" charset="0"/>
                <a:ea typeface="Calibri" panose="020F0502020204030204" pitchFamily="34" charset="0"/>
                <a:cs typeface="Times New Roman" panose="02020603050405020304" pitchFamily="18" charset="0"/>
              </a:rPr>
              <a:t>-  </a:t>
            </a:r>
            <a:r>
              <a:rPr lang="en-US"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Prediction of Loan Approval using Machine Learning | International Journal of Advanced Science and Technology (sersc.org)</a:t>
            </a:r>
            <a:endParaRPr lang="en-US"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6000"/>
              </a:lnSpc>
              <a:spcBef>
                <a:spcPts val="0"/>
              </a:spcBef>
              <a:spcAft>
                <a:spcPts val="0"/>
              </a:spcAft>
              <a:buFont typeface="+mj-lt"/>
              <a:buAutoNum type="arabicPeriod"/>
              <a:tabLst>
                <a:tab pos="914400" algn="l"/>
              </a:tabLst>
            </a:pPr>
            <a:r>
              <a:rPr lang="en-US" dirty="0"/>
              <a:t>Rahul Shukla - Sep 19, 2020 - Prediction of Loan Approval with Machine Learning </a:t>
            </a:r>
            <a:r>
              <a:rPr lang="en-US"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https://medium.com/@rahulshuklawork/prediction-of-loan-approval-with-machine-learning-539cbd2aad31</a:t>
            </a:r>
            <a:endParaRPr lang="en-US"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endParaRPr>
          </a:p>
          <a:p>
            <a:pPr marL="800100" marR="0" lvl="1" indent="-342900">
              <a:lnSpc>
                <a:spcPct val="106000"/>
              </a:lnSpc>
              <a:spcBef>
                <a:spcPts val="0"/>
              </a:spcBef>
              <a:spcAft>
                <a:spcPts val="0"/>
              </a:spcAft>
              <a:buFont typeface="+mj-lt"/>
              <a:buAutoNum type="arabicPeriod"/>
              <a:tabLst>
                <a:tab pos="914400" algn="l"/>
              </a:tabLst>
            </a:pPr>
            <a:r>
              <a:rPr lang="en-US" dirty="0" err="1"/>
              <a:t>Mridul</a:t>
            </a:r>
            <a:r>
              <a:rPr lang="en-US" dirty="0"/>
              <a:t> Bhandari - Sep 14, 2020 - How to predict Loan Eligibility using Machine Learning Models Build predictive models to automate the process of targeting the right </a:t>
            </a:r>
            <a:r>
              <a:rPr lang="en-US" dirty="0" err="1"/>
              <a:t>applicants</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a:t>
            </a:r>
            <a:r>
              <a:rPr lang="en-US" u="sng" dirty="0" err="1">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a:t>
            </a:r>
            <a:r>
              <a:rPr lang="en-US"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://towardsdatascience.com/predict-loan-eligibility-using-machine-learning-models-7a14ef904057</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D1F64C0E-2DD9-4D0F-BA61-033A4D3B6FA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4273002"/>
      </p:ext>
    </p:extLst>
  </p:cSld>
  <p:clrMapOvr>
    <a:masterClrMapping/>
  </p:clrMapOvr>
  <mc:AlternateContent xmlns:mc="http://schemas.openxmlformats.org/markup-compatibility/2006">
    <mc:Choice xmlns:p14="http://schemas.microsoft.com/office/powerpoint/2010/main" Requires="p14">
      <p:transition spd="slow" p14:dur="2000" advTm="31031"/>
    </mc:Choice>
    <mc:Fallback>
      <p:transition spd="slow" advTm="3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Business problem &amp; Hypothesis</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6" y="1955407"/>
            <a:ext cx="9371428" cy="3416320"/>
          </a:xfrm>
          <a:prstGeom prst="rect">
            <a:avLst/>
          </a:prstGeom>
          <a:noFill/>
        </p:spPr>
        <p:txBody>
          <a:bodyPr wrap="square" rtlCol="0">
            <a:spAutoFit/>
          </a:bodyPr>
          <a:lstStyle/>
          <a:p>
            <a:r>
              <a:rPr lang="en-US" dirty="0"/>
              <a:t>In financial industry, decision on a loan application, whether to approve or not is a two-edged sword.  Bank should not lose business by denying a legitimate customer, who can repay.  Also, it should not approve loan to in-eligible customer. Banks are playing important role in challenging times like now, with COVID pandemic across the globe. </a:t>
            </a:r>
          </a:p>
          <a:p>
            <a:endParaRPr lang="en-US" dirty="0"/>
          </a:p>
          <a:p>
            <a:r>
              <a:rPr lang="en-US" dirty="0"/>
              <a:t>I have selected the topic, as I was interested in knowing the process of loan approval and the key factors in it. As I explore more about the domain, I understand that it’s not same set of rules which is being followed across domain. And each subdomain like Home loan approval, Car loan approval and such classification have basic approval structure, but the factors which influence are different.</a:t>
            </a:r>
          </a:p>
        </p:txBody>
      </p:sp>
      <p:pic>
        <p:nvPicPr>
          <p:cNvPr id="7" name="Audio 6">
            <a:hlinkClick r:id="" action="ppaction://media"/>
            <a:extLst>
              <a:ext uri="{FF2B5EF4-FFF2-40B4-BE49-F238E27FC236}">
                <a16:creationId xmlns:a16="http://schemas.microsoft.com/office/drawing/2014/main" id="{10702D8E-38A5-4BDA-870A-B6A8B7FF9E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4962246"/>
      </p:ext>
    </p:extLst>
  </p:cSld>
  <p:clrMapOvr>
    <a:masterClrMapping/>
  </p:clrMapOvr>
  <mc:AlternateContent xmlns:mc="http://schemas.openxmlformats.org/markup-compatibility/2006">
    <mc:Choice xmlns:p14="http://schemas.microsoft.com/office/powerpoint/2010/main" Requires="p14">
      <p:transition spd="slow" p14:dur="2000" advTm="98880"/>
    </mc:Choice>
    <mc:Fallback>
      <p:transition spd="slow" advTm="9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Solution Method</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6" y="1955407"/>
            <a:ext cx="9371428" cy="3970318"/>
          </a:xfrm>
          <a:prstGeom prst="rect">
            <a:avLst/>
          </a:prstGeom>
          <a:noFill/>
        </p:spPr>
        <p:txBody>
          <a:bodyPr wrap="square" rtlCol="0">
            <a:spAutoFit/>
          </a:bodyPr>
          <a:lstStyle/>
          <a:p>
            <a:r>
              <a:rPr lang="en-US" dirty="0"/>
              <a:t>I see this problem as a classification issue, where we should try to understand and able to predict the customers, who have high Loan approval eligibility. Supervised machine learning algorithm to work on the classification problem to be trained with algorithms like:</a:t>
            </a:r>
          </a:p>
          <a:p>
            <a:r>
              <a:rPr lang="en-US" dirty="0"/>
              <a:t>1.	Logistic Regression</a:t>
            </a:r>
          </a:p>
          <a:p>
            <a:r>
              <a:rPr lang="en-US" dirty="0"/>
              <a:t>2.	Decision Tree</a:t>
            </a:r>
          </a:p>
          <a:p>
            <a:r>
              <a:rPr lang="en-US" dirty="0"/>
              <a:t>3.	Random Forest</a:t>
            </a:r>
          </a:p>
          <a:p>
            <a:endParaRPr lang="en-US" dirty="0"/>
          </a:p>
          <a:p>
            <a:r>
              <a:rPr lang="en-US" dirty="0"/>
              <a:t>Perform Exploratory Data Analysis (EDA) on the data by doing Univariate and Bivariate Analysis, to identify missing values and outliers and fill the gaps with appropriate values.  </a:t>
            </a:r>
          </a:p>
          <a:p>
            <a:r>
              <a:rPr lang="en-US" dirty="0"/>
              <a:t>Building model with different models to find and observe the accuracy of the model.  If the accuracy of the of the model is not high, then use the Ensample methods for higher accuracy.</a:t>
            </a:r>
          </a:p>
        </p:txBody>
      </p:sp>
      <p:pic>
        <p:nvPicPr>
          <p:cNvPr id="5" name="Audio 4">
            <a:hlinkClick r:id="" action="ppaction://media"/>
            <a:extLst>
              <a:ext uri="{FF2B5EF4-FFF2-40B4-BE49-F238E27FC236}">
                <a16:creationId xmlns:a16="http://schemas.microsoft.com/office/drawing/2014/main" id="{625A259B-6A2C-4BF3-8683-7C1F0FA1C2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47606156"/>
      </p:ext>
    </p:extLst>
  </p:cSld>
  <p:clrMapOvr>
    <a:masterClrMapping/>
  </p:clrMapOvr>
  <mc:AlternateContent xmlns:mc="http://schemas.openxmlformats.org/markup-compatibility/2006">
    <mc:Choice xmlns:p14="http://schemas.microsoft.com/office/powerpoint/2010/main" Requires="p14">
      <p:transition spd="slow" p14:dur="2000" advTm="41968"/>
    </mc:Choice>
    <mc:Fallback>
      <p:transition spd="slow" advTm="41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Data</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5" y="1477103"/>
            <a:ext cx="10426505" cy="4801314"/>
          </a:xfrm>
          <a:prstGeom prst="rect">
            <a:avLst/>
          </a:prstGeom>
          <a:noFill/>
        </p:spPr>
        <p:txBody>
          <a:bodyPr wrap="square" rtlCol="0">
            <a:spAutoFit/>
          </a:bodyPr>
          <a:lstStyle/>
          <a:p>
            <a:r>
              <a:rPr lang="en-US" dirty="0"/>
              <a:t>Data is sourced from Kaggle, which has all the required variables for prediction.</a:t>
            </a:r>
          </a:p>
          <a:p>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https://www.kaggle.com/premptk/loan-approval-prediction-model/data?select=LoanApprovalPrediction.csv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r>
              <a:rPr lang="en-US" b="1" u="sng" dirty="0"/>
              <a:t>Variable</a:t>
            </a:r>
            <a:r>
              <a:rPr lang="en-US" b="1" dirty="0"/>
              <a:t>				</a:t>
            </a:r>
            <a:r>
              <a:rPr lang="en-US" b="1" u="sng" dirty="0"/>
              <a:t>Description</a:t>
            </a:r>
          </a:p>
          <a:p>
            <a:r>
              <a:rPr lang="en-US" dirty="0" err="1"/>
              <a:t>Loan_ID</a:t>
            </a:r>
            <a:r>
              <a:rPr lang="en-US" dirty="0"/>
              <a:t>					Unique Loan ID</a:t>
            </a:r>
          </a:p>
          <a:p>
            <a:r>
              <a:rPr lang="en-US" dirty="0"/>
              <a:t>Gender					Male/ Female</a:t>
            </a:r>
          </a:p>
          <a:p>
            <a:r>
              <a:rPr lang="en-US" dirty="0"/>
              <a:t>Married					Applicant married (Y/N)</a:t>
            </a:r>
          </a:p>
          <a:p>
            <a:r>
              <a:rPr lang="en-US" dirty="0"/>
              <a:t>Dependents			Number of dependents</a:t>
            </a:r>
          </a:p>
          <a:p>
            <a:r>
              <a:rPr lang="en-US" dirty="0"/>
              <a:t>Education				Applicant Education (Graduate/ Under Graduate)</a:t>
            </a:r>
          </a:p>
          <a:p>
            <a:r>
              <a:rPr lang="en-US" dirty="0" err="1"/>
              <a:t>Self_Employed</a:t>
            </a:r>
            <a:r>
              <a:rPr lang="en-US" dirty="0"/>
              <a:t>			Self employed (Y/N)</a:t>
            </a:r>
          </a:p>
          <a:p>
            <a:r>
              <a:rPr lang="en-US" dirty="0" err="1"/>
              <a:t>ApplicantIncome</a:t>
            </a:r>
            <a:r>
              <a:rPr lang="en-US" dirty="0"/>
              <a:t>		Applicant income</a:t>
            </a:r>
          </a:p>
          <a:p>
            <a:r>
              <a:rPr lang="en-US" dirty="0" err="1"/>
              <a:t>CoapplicantIncome</a:t>
            </a:r>
            <a:r>
              <a:rPr lang="en-US" dirty="0"/>
              <a:t>		</a:t>
            </a:r>
            <a:r>
              <a:rPr lang="en-US" dirty="0" err="1"/>
              <a:t>Coapplicant</a:t>
            </a:r>
            <a:r>
              <a:rPr lang="en-US" dirty="0"/>
              <a:t> income</a:t>
            </a:r>
          </a:p>
          <a:p>
            <a:r>
              <a:rPr lang="en-US" dirty="0" err="1"/>
              <a:t>LoanAmount</a:t>
            </a:r>
            <a:r>
              <a:rPr lang="en-US" dirty="0"/>
              <a:t>			Loan amount in thousands</a:t>
            </a:r>
          </a:p>
          <a:p>
            <a:r>
              <a:rPr lang="en-US" dirty="0" err="1"/>
              <a:t>Loan_Amount_Term</a:t>
            </a:r>
            <a:r>
              <a:rPr lang="en-US" dirty="0"/>
              <a:t>		Term of loan in months</a:t>
            </a:r>
          </a:p>
          <a:p>
            <a:r>
              <a:rPr lang="en-US" dirty="0" err="1"/>
              <a:t>Credit_History</a:t>
            </a:r>
            <a:r>
              <a:rPr lang="en-US" dirty="0"/>
              <a:t>			credit history meets guidelines</a:t>
            </a:r>
          </a:p>
          <a:p>
            <a:r>
              <a:rPr lang="en-US" dirty="0" err="1"/>
              <a:t>Property_Area</a:t>
            </a:r>
            <a:r>
              <a:rPr lang="en-US" dirty="0"/>
              <a:t>			Urban/ Semi Urban/ Rural</a:t>
            </a:r>
          </a:p>
          <a:p>
            <a:r>
              <a:rPr lang="en-US" dirty="0" err="1"/>
              <a:t>Loan_Status</a:t>
            </a:r>
            <a:r>
              <a:rPr lang="en-US" dirty="0"/>
              <a:t>				Loan approved (Y/N)</a:t>
            </a:r>
          </a:p>
        </p:txBody>
      </p:sp>
      <p:pic>
        <p:nvPicPr>
          <p:cNvPr id="4" name="Audio 3">
            <a:hlinkClick r:id="" action="ppaction://media"/>
            <a:extLst>
              <a:ext uri="{FF2B5EF4-FFF2-40B4-BE49-F238E27FC236}">
                <a16:creationId xmlns:a16="http://schemas.microsoft.com/office/drawing/2014/main" id="{ABB589E1-1F31-4E16-967B-A33070D6A2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6949602"/>
      </p:ext>
    </p:extLst>
  </p:cSld>
  <p:clrMapOvr>
    <a:masterClrMapping/>
  </p:clrMapOvr>
  <mc:AlternateContent xmlns:mc="http://schemas.openxmlformats.org/markup-compatibility/2006">
    <mc:Choice xmlns:p14="http://schemas.microsoft.com/office/powerpoint/2010/main" Requires="p14">
      <p:transition spd="slow" p14:dur="2000" advTm="53850"/>
    </mc:Choice>
    <mc:Fallback>
      <p:transition spd="slow" advTm="53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Exploring Data 1</a:t>
            </a:r>
          </a:p>
        </p:txBody>
      </p:sp>
      <p:pic>
        <p:nvPicPr>
          <p:cNvPr id="4" name="Picture 3">
            <a:extLst>
              <a:ext uri="{FF2B5EF4-FFF2-40B4-BE49-F238E27FC236}">
                <a16:creationId xmlns:a16="http://schemas.microsoft.com/office/drawing/2014/main" id="{5F2436F6-99F7-4985-81F7-FF5BCBB38C9C}"/>
              </a:ext>
            </a:extLst>
          </p:cNvPr>
          <p:cNvPicPr>
            <a:picLocks noChangeAspect="1"/>
          </p:cNvPicPr>
          <p:nvPr/>
        </p:nvPicPr>
        <p:blipFill>
          <a:blip r:embed="rId4"/>
          <a:stretch>
            <a:fillRect/>
          </a:stretch>
        </p:blipFill>
        <p:spPr>
          <a:xfrm>
            <a:off x="168264" y="1628994"/>
            <a:ext cx="11855470" cy="2310958"/>
          </a:xfrm>
          <a:prstGeom prst="rect">
            <a:avLst/>
          </a:prstGeom>
        </p:spPr>
      </p:pic>
      <p:pic>
        <p:nvPicPr>
          <p:cNvPr id="5" name="Picture 4">
            <a:extLst>
              <a:ext uri="{FF2B5EF4-FFF2-40B4-BE49-F238E27FC236}">
                <a16:creationId xmlns:a16="http://schemas.microsoft.com/office/drawing/2014/main" id="{C9ED9F2A-B1DB-47FD-AD47-20D1100E6428}"/>
              </a:ext>
            </a:extLst>
          </p:cNvPr>
          <p:cNvPicPr>
            <a:picLocks noChangeAspect="1"/>
          </p:cNvPicPr>
          <p:nvPr/>
        </p:nvPicPr>
        <p:blipFill>
          <a:blip r:embed="rId5"/>
          <a:stretch>
            <a:fillRect/>
          </a:stretch>
        </p:blipFill>
        <p:spPr>
          <a:xfrm>
            <a:off x="3489888" y="4236797"/>
            <a:ext cx="5212223" cy="1855591"/>
          </a:xfrm>
          <a:prstGeom prst="rect">
            <a:avLst/>
          </a:prstGeom>
        </p:spPr>
      </p:pic>
      <p:pic>
        <p:nvPicPr>
          <p:cNvPr id="3" name="Audio 2">
            <a:hlinkClick r:id="" action="ppaction://media"/>
            <a:extLst>
              <a:ext uri="{FF2B5EF4-FFF2-40B4-BE49-F238E27FC236}">
                <a16:creationId xmlns:a16="http://schemas.microsoft.com/office/drawing/2014/main" id="{5B1F33B4-FF38-4A04-82ED-740619D1DD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2467478"/>
      </p:ext>
    </p:extLst>
  </p:cSld>
  <p:clrMapOvr>
    <a:masterClrMapping/>
  </p:clrMapOvr>
  <mc:AlternateContent xmlns:mc="http://schemas.openxmlformats.org/markup-compatibility/2006">
    <mc:Choice xmlns:p14="http://schemas.microsoft.com/office/powerpoint/2010/main" Requires="p14">
      <p:transition spd="slow" p14:dur="2000" advTm="21720"/>
    </mc:Choice>
    <mc:Fallback>
      <p:transition spd="slow" advTm="2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Exploring Data 2</a:t>
            </a:r>
          </a:p>
        </p:txBody>
      </p:sp>
      <p:sp>
        <p:nvSpPr>
          <p:cNvPr id="6" name="TextBox 5">
            <a:extLst>
              <a:ext uri="{FF2B5EF4-FFF2-40B4-BE49-F238E27FC236}">
                <a16:creationId xmlns:a16="http://schemas.microsoft.com/office/drawing/2014/main" id="{1CA33B55-5F8A-42C7-BBB7-BC2F4C36F24B}"/>
              </a:ext>
            </a:extLst>
          </p:cNvPr>
          <p:cNvSpPr txBox="1"/>
          <p:nvPr/>
        </p:nvSpPr>
        <p:spPr>
          <a:xfrm>
            <a:off x="1151205" y="1477103"/>
            <a:ext cx="10426505" cy="5078313"/>
          </a:xfrm>
          <a:prstGeom prst="rect">
            <a:avLst/>
          </a:prstGeom>
          <a:noFill/>
        </p:spPr>
        <p:txBody>
          <a:bodyPr wrap="square" rtlCol="0">
            <a:spAutoFit/>
          </a:bodyPr>
          <a:lstStyle/>
          <a:p>
            <a:r>
              <a:rPr lang="en-US" u="sng" dirty="0"/>
              <a:t>Categorical Features:</a:t>
            </a:r>
            <a:r>
              <a:rPr lang="en-US" dirty="0"/>
              <a:t> Based on the data, (Yes/No or Male/Female) below are categorical variables.</a:t>
            </a:r>
          </a:p>
          <a:p>
            <a:pPr marL="342900" indent="-342900">
              <a:buFont typeface="+mj-lt"/>
              <a:buAutoNum type="arabicPeriod"/>
            </a:pPr>
            <a:r>
              <a:rPr lang="en-US" dirty="0"/>
              <a:t>Gender </a:t>
            </a:r>
          </a:p>
          <a:p>
            <a:pPr marL="342900" indent="-342900">
              <a:buFont typeface="+mj-lt"/>
              <a:buAutoNum type="arabicPeriod"/>
            </a:pPr>
            <a:r>
              <a:rPr lang="en-US" dirty="0"/>
              <a:t>Married </a:t>
            </a:r>
          </a:p>
          <a:p>
            <a:pPr marL="342900" indent="-342900">
              <a:buFont typeface="+mj-lt"/>
              <a:buAutoNum type="arabicPeriod"/>
            </a:pPr>
            <a:r>
              <a:rPr lang="en-US" dirty="0" err="1"/>
              <a:t>Self_Employed</a:t>
            </a:r>
            <a:r>
              <a:rPr lang="en-US" dirty="0"/>
              <a:t> </a:t>
            </a:r>
          </a:p>
          <a:p>
            <a:pPr marL="342900" indent="-342900">
              <a:buFont typeface="+mj-lt"/>
              <a:buAutoNum type="arabicPeriod"/>
            </a:pPr>
            <a:r>
              <a:rPr lang="en-US" dirty="0" err="1"/>
              <a:t>Credit_History</a:t>
            </a:r>
            <a:r>
              <a:rPr lang="en-US" dirty="0"/>
              <a:t> </a:t>
            </a:r>
          </a:p>
          <a:p>
            <a:pPr marL="342900" indent="-342900">
              <a:buFont typeface="+mj-lt"/>
              <a:buAutoNum type="arabicPeriod"/>
            </a:pPr>
            <a:r>
              <a:rPr lang="en-US" dirty="0" err="1"/>
              <a:t>Loan_Status</a:t>
            </a:r>
            <a:endParaRPr lang="en-US" dirty="0"/>
          </a:p>
          <a:p>
            <a:endParaRPr lang="en-US" dirty="0"/>
          </a:p>
          <a:p>
            <a:r>
              <a:rPr lang="en-US" u="sng" dirty="0"/>
              <a:t>Ordinal Features:</a:t>
            </a:r>
            <a:r>
              <a:rPr lang="en-US" dirty="0"/>
              <a:t> Based on the data with inherent hierarchy, below are ordinal variables.</a:t>
            </a:r>
          </a:p>
          <a:p>
            <a:pPr marL="342900" indent="-342900">
              <a:buFont typeface="+mj-lt"/>
              <a:buAutoNum type="arabicPeriod"/>
            </a:pPr>
            <a:r>
              <a:rPr lang="en-US" dirty="0"/>
              <a:t>Dependents </a:t>
            </a:r>
          </a:p>
          <a:p>
            <a:pPr marL="342900" indent="-342900">
              <a:buFont typeface="+mj-lt"/>
              <a:buAutoNum type="arabicPeriod"/>
            </a:pPr>
            <a:r>
              <a:rPr lang="en-US" dirty="0"/>
              <a:t>Education </a:t>
            </a:r>
          </a:p>
          <a:p>
            <a:pPr marL="342900" indent="-342900">
              <a:buFont typeface="+mj-lt"/>
              <a:buAutoNum type="arabicPeriod"/>
            </a:pPr>
            <a:r>
              <a:rPr lang="en-US" dirty="0" err="1"/>
              <a:t>Property_Area</a:t>
            </a:r>
            <a:endParaRPr lang="en-US" dirty="0"/>
          </a:p>
          <a:p>
            <a:endParaRPr lang="en-US" dirty="0"/>
          </a:p>
          <a:p>
            <a:r>
              <a:rPr lang="en-US" u="sng" dirty="0"/>
              <a:t>Numerical Features:</a:t>
            </a:r>
            <a:r>
              <a:rPr lang="en-US" dirty="0"/>
              <a:t> Based on the numerical data, below are numerical variables.</a:t>
            </a:r>
          </a:p>
          <a:p>
            <a:pPr marL="342900" indent="-342900">
              <a:buFont typeface="+mj-lt"/>
              <a:buAutoNum type="arabicPeriod"/>
            </a:pPr>
            <a:r>
              <a:rPr lang="en-US" dirty="0" err="1"/>
              <a:t>ApplicantIncome</a:t>
            </a:r>
            <a:r>
              <a:rPr lang="en-US" dirty="0"/>
              <a:t> </a:t>
            </a:r>
          </a:p>
          <a:p>
            <a:pPr marL="342900" indent="-342900">
              <a:buFont typeface="+mj-lt"/>
              <a:buAutoNum type="arabicPeriod"/>
            </a:pPr>
            <a:r>
              <a:rPr lang="en-US" dirty="0"/>
              <a:t>Co-</a:t>
            </a:r>
            <a:r>
              <a:rPr lang="en-US" dirty="0" err="1"/>
              <a:t>applicantIncome</a:t>
            </a:r>
            <a:r>
              <a:rPr lang="en-US" dirty="0"/>
              <a:t> </a:t>
            </a:r>
          </a:p>
          <a:p>
            <a:pPr marL="342900" indent="-342900">
              <a:buFont typeface="+mj-lt"/>
              <a:buAutoNum type="arabicPeriod"/>
            </a:pPr>
            <a:r>
              <a:rPr lang="en-US" dirty="0" err="1"/>
              <a:t>LoanAmount</a:t>
            </a:r>
            <a:r>
              <a:rPr lang="en-US" dirty="0"/>
              <a:t> </a:t>
            </a:r>
          </a:p>
          <a:p>
            <a:pPr marL="342900" indent="-342900">
              <a:buFont typeface="+mj-lt"/>
              <a:buAutoNum type="arabicPeriod"/>
            </a:pPr>
            <a:r>
              <a:rPr lang="en-US" dirty="0" err="1"/>
              <a:t>Loan_Amount_Term</a:t>
            </a:r>
            <a:endParaRPr lang="en-US" dirty="0"/>
          </a:p>
        </p:txBody>
      </p:sp>
      <p:pic>
        <p:nvPicPr>
          <p:cNvPr id="3" name="Audio 2">
            <a:hlinkClick r:id="" action="ppaction://media"/>
            <a:extLst>
              <a:ext uri="{FF2B5EF4-FFF2-40B4-BE49-F238E27FC236}">
                <a16:creationId xmlns:a16="http://schemas.microsoft.com/office/drawing/2014/main" id="{0D3231E3-3481-4EBC-A25B-E15D639137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67945354"/>
      </p:ext>
    </p:extLst>
  </p:cSld>
  <p:clrMapOvr>
    <a:masterClrMapping/>
  </p:clrMapOvr>
  <mc:AlternateContent xmlns:mc="http://schemas.openxmlformats.org/markup-compatibility/2006">
    <mc:Choice xmlns:p14="http://schemas.microsoft.com/office/powerpoint/2010/main" Requires="p14">
      <p:transition spd="slow" p14:dur="2000" advTm="39698"/>
    </mc:Choice>
    <mc:Fallback>
      <p:transition spd="slow" advTm="39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Exploring Data 3</a:t>
            </a:r>
          </a:p>
        </p:txBody>
      </p:sp>
      <p:sp>
        <p:nvSpPr>
          <p:cNvPr id="6" name="TextBox 5">
            <a:extLst>
              <a:ext uri="{FF2B5EF4-FFF2-40B4-BE49-F238E27FC236}">
                <a16:creationId xmlns:a16="http://schemas.microsoft.com/office/drawing/2014/main" id="{1CA33B55-5F8A-42C7-BBB7-BC2F4C36F24B}"/>
              </a:ext>
            </a:extLst>
          </p:cNvPr>
          <p:cNvSpPr txBox="1"/>
          <p:nvPr/>
        </p:nvSpPr>
        <p:spPr>
          <a:xfrm>
            <a:off x="1151205" y="1477103"/>
            <a:ext cx="10426505" cy="646331"/>
          </a:xfrm>
          <a:prstGeom prst="rect">
            <a:avLst/>
          </a:prstGeom>
          <a:noFill/>
        </p:spPr>
        <p:txBody>
          <a:bodyPr wrap="square" rtlCol="0">
            <a:spAutoFit/>
          </a:bodyPr>
          <a:lstStyle/>
          <a:p>
            <a:r>
              <a:rPr lang="en-US" u="sng" dirty="0"/>
              <a:t>Missing Values in Data:</a:t>
            </a:r>
            <a:r>
              <a:rPr lang="en-US" dirty="0"/>
              <a:t> We observed that 50 missing values in </a:t>
            </a:r>
            <a:r>
              <a:rPr lang="en-US" dirty="0" err="1"/>
              <a:t>Credit_History</a:t>
            </a:r>
            <a:r>
              <a:rPr lang="en-US" dirty="0"/>
              <a:t> and 32 missing values in </a:t>
            </a:r>
            <a:r>
              <a:rPr lang="en-US" dirty="0" err="1"/>
              <a:t>Self_Employed</a:t>
            </a:r>
            <a:r>
              <a:rPr lang="en-US" dirty="0"/>
              <a:t> variable.</a:t>
            </a:r>
          </a:p>
        </p:txBody>
      </p:sp>
      <p:pic>
        <p:nvPicPr>
          <p:cNvPr id="4" name="Picture 3">
            <a:extLst>
              <a:ext uri="{FF2B5EF4-FFF2-40B4-BE49-F238E27FC236}">
                <a16:creationId xmlns:a16="http://schemas.microsoft.com/office/drawing/2014/main" id="{26F3DCBA-A885-43FA-8439-CA6B80423CAF}"/>
              </a:ext>
            </a:extLst>
          </p:cNvPr>
          <p:cNvPicPr>
            <a:picLocks noChangeAspect="1"/>
          </p:cNvPicPr>
          <p:nvPr/>
        </p:nvPicPr>
        <p:blipFill>
          <a:blip r:embed="rId4"/>
          <a:stretch>
            <a:fillRect/>
          </a:stretch>
        </p:blipFill>
        <p:spPr>
          <a:xfrm>
            <a:off x="3596194" y="2268388"/>
            <a:ext cx="4999612" cy="4244954"/>
          </a:xfrm>
          <a:prstGeom prst="rect">
            <a:avLst/>
          </a:prstGeom>
        </p:spPr>
      </p:pic>
      <p:pic>
        <p:nvPicPr>
          <p:cNvPr id="3" name="Audio 2">
            <a:hlinkClick r:id="" action="ppaction://media"/>
            <a:extLst>
              <a:ext uri="{FF2B5EF4-FFF2-40B4-BE49-F238E27FC236}">
                <a16:creationId xmlns:a16="http://schemas.microsoft.com/office/drawing/2014/main" id="{DB62042D-F124-4D1B-A855-14E59E14B4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4998678"/>
      </p:ext>
    </p:extLst>
  </p:cSld>
  <p:clrMapOvr>
    <a:masterClrMapping/>
  </p:clrMapOvr>
  <mc:AlternateContent xmlns:mc="http://schemas.openxmlformats.org/markup-compatibility/2006">
    <mc:Choice xmlns:p14="http://schemas.microsoft.com/office/powerpoint/2010/main" Requires="p14">
      <p:transition spd="slow" p14:dur="2000" advTm="29708"/>
    </mc:Choice>
    <mc:Fallback>
      <p:transition spd="slow" advTm="29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Categorical Plots 1</a:t>
            </a:r>
          </a:p>
        </p:txBody>
      </p:sp>
      <p:pic>
        <p:nvPicPr>
          <p:cNvPr id="5" name="Picture 4">
            <a:extLst>
              <a:ext uri="{FF2B5EF4-FFF2-40B4-BE49-F238E27FC236}">
                <a16:creationId xmlns:a16="http://schemas.microsoft.com/office/drawing/2014/main" id="{3E679F67-9B0D-4DA3-945D-DA4F0C4D5E71}"/>
              </a:ext>
            </a:extLst>
          </p:cNvPr>
          <p:cNvPicPr/>
          <p:nvPr/>
        </p:nvPicPr>
        <p:blipFill>
          <a:blip r:embed="rId4"/>
          <a:stretch>
            <a:fillRect/>
          </a:stretch>
        </p:blipFill>
        <p:spPr>
          <a:xfrm>
            <a:off x="1151205" y="1529097"/>
            <a:ext cx="9889587" cy="4963143"/>
          </a:xfrm>
          <a:prstGeom prst="rect">
            <a:avLst/>
          </a:prstGeom>
        </p:spPr>
      </p:pic>
      <p:pic>
        <p:nvPicPr>
          <p:cNvPr id="3" name="Audio 2">
            <a:hlinkClick r:id="" action="ppaction://media"/>
            <a:extLst>
              <a:ext uri="{FF2B5EF4-FFF2-40B4-BE49-F238E27FC236}">
                <a16:creationId xmlns:a16="http://schemas.microsoft.com/office/drawing/2014/main" id="{42DF734B-776B-4D14-956F-8E4FA83DB7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4171058"/>
      </p:ext>
    </p:extLst>
  </p:cSld>
  <p:clrMapOvr>
    <a:masterClrMapping/>
  </p:clrMapOvr>
  <mc:AlternateContent xmlns:mc="http://schemas.openxmlformats.org/markup-compatibility/2006">
    <mc:Choice xmlns:p14="http://schemas.microsoft.com/office/powerpoint/2010/main" Requires="p14">
      <p:transition spd="slow" p14:dur="2000" advTm="42525"/>
    </mc:Choice>
    <mc:Fallback>
      <p:transition spd="slow" advTm="42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Categorical Plots 2</a:t>
            </a:r>
          </a:p>
        </p:txBody>
      </p:sp>
      <p:pic>
        <p:nvPicPr>
          <p:cNvPr id="4" name="Picture 3">
            <a:extLst>
              <a:ext uri="{FF2B5EF4-FFF2-40B4-BE49-F238E27FC236}">
                <a16:creationId xmlns:a16="http://schemas.microsoft.com/office/drawing/2014/main" id="{23AAC3D6-EE60-4AA2-9968-1CAC5A51ED67}"/>
              </a:ext>
            </a:extLst>
          </p:cNvPr>
          <p:cNvPicPr/>
          <p:nvPr/>
        </p:nvPicPr>
        <p:blipFill>
          <a:blip r:embed="rId4"/>
          <a:stretch>
            <a:fillRect/>
          </a:stretch>
        </p:blipFill>
        <p:spPr>
          <a:xfrm>
            <a:off x="1390356" y="1622474"/>
            <a:ext cx="9650437" cy="4672818"/>
          </a:xfrm>
          <a:prstGeom prst="rect">
            <a:avLst/>
          </a:prstGeom>
        </p:spPr>
      </p:pic>
      <p:pic>
        <p:nvPicPr>
          <p:cNvPr id="3" name="Audio 2">
            <a:hlinkClick r:id="" action="ppaction://media"/>
            <a:extLst>
              <a:ext uri="{FF2B5EF4-FFF2-40B4-BE49-F238E27FC236}">
                <a16:creationId xmlns:a16="http://schemas.microsoft.com/office/drawing/2014/main" id="{7E20F310-FF27-4F20-9F48-213EDBA96D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7341018"/>
      </p:ext>
    </p:extLst>
  </p:cSld>
  <p:clrMapOvr>
    <a:masterClrMapping/>
  </p:clrMapOvr>
  <mc:AlternateContent xmlns:mc="http://schemas.openxmlformats.org/markup-compatibility/2006">
    <mc:Choice xmlns:p14="http://schemas.microsoft.com/office/powerpoint/2010/main" Requires="p14">
      <p:transition spd="slow" p14:dur="2000" advTm="66889"/>
    </mc:Choice>
    <mc:Fallback>
      <p:transition spd="slow" advTm="66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172</TotalTime>
  <Words>1079</Words>
  <Application>Microsoft Office PowerPoint</Application>
  <PresentationFormat>Widescreen</PresentationFormat>
  <Paragraphs>87</Paragraphs>
  <Slides>17</Slides>
  <Notes>0</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Century Gothic</vt:lpstr>
      <vt:lpstr>Times New Roman</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Bhargava Gaggainpali</dc:creator>
  <cp:lastModifiedBy>Bhargava Gaggainpali</cp:lastModifiedBy>
  <cp:revision>29</cp:revision>
  <dcterms:created xsi:type="dcterms:W3CDTF">2021-04-13T22:23:17Z</dcterms:created>
  <dcterms:modified xsi:type="dcterms:W3CDTF">2021-04-14T01:17:49Z</dcterms:modified>
</cp:coreProperties>
</file>